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4" r:id="rId1"/>
  </p:sldMasterIdLst>
  <p:notesMasterIdLst>
    <p:notesMasterId r:id="rId9"/>
  </p:notesMasterIdLst>
  <p:handoutMasterIdLst>
    <p:handoutMasterId r:id="rId10"/>
  </p:handoutMasterIdLst>
  <p:sldIdLst>
    <p:sldId id="275" r:id="rId2"/>
    <p:sldId id="268" r:id="rId3"/>
    <p:sldId id="269" r:id="rId4"/>
    <p:sldId id="271" r:id="rId5"/>
    <p:sldId id="272" r:id="rId6"/>
    <p:sldId id="273" r:id="rId7"/>
    <p:sldId id="276" r:id="rId8"/>
  </p:sldIdLst>
  <p:sldSz cx="12192000" cy="6858000"/>
  <p:notesSz cx="6797675" cy="9926638"/>
  <p:defaultTextStyle>
    <a:defPPr>
      <a:defRPr kern="0"/>
    </a:def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244B66"/>
    <a:srgbClr val="003399"/>
    <a:srgbClr val="2642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1116" y="-4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530" y="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9F0FC-843F-4974-BD1C-A71BE24984E2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22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530" y="942822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0C4617-5AC5-4862-9BB8-FF766152F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497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246" y="0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/>
          <a:lstStyle>
            <a:lvl1pPr algn="r">
              <a:defRPr sz="1100"/>
            </a:lvl1pPr>
          </a:lstStyle>
          <a:p>
            <a:fld id="{89F266E5-1BBA-4809-9F48-7E2205845E7F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275" tIns="40138" rIns="80275" bIns="4013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80275" tIns="40138" rIns="80275" bIns="4013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009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246" y="9428009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 anchor="b"/>
          <a:lstStyle>
            <a:lvl1pPr algn="r">
              <a:defRPr sz="1100"/>
            </a:lvl1pPr>
          </a:lstStyle>
          <a:p>
            <a:fld id="{AC2BD285-C010-4406-932C-1E8D6D761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3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3571611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5133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F9B84B26-D0D9-A9CB-45D9-FCB7A1D91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29B262BE-CACB-C8EC-AED3-70560AE88B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420"/>
            <a:ext cx="12192000" cy="685678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D7924AC-8F77-F47C-3D54-EE58C7BD2B63}"/>
              </a:ext>
            </a:extLst>
          </p:cNvPr>
          <p:cNvSpPr txBox="1"/>
          <p:nvPr/>
        </p:nvSpPr>
        <p:spPr>
          <a:xfrm>
            <a:off x="555172" y="3029509"/>
            <a:ext cx="11315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ct val="90000"/>
              </a:lnSpc>
              <a:defRPr sz="3600">
                <a:latin typeface="Montserrat Medium" panose="00000600000000000000" pitchFamily="2" charset="-52"/>
              </a:defRPr>
            </a:lvl1pPr>
          </a:lstStyle>
          <a:p>
            <a:pPr algn="ctr">
              <a:lnSpc>
                <a:spcPct val="100000"/>
              </a:lnSpc>
            </a:pPr>
            <a:endParaRPr lang="ru-RU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62000" y="2459504"/>
            <a:ext cx="11108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О проведении тестирования иностранных граждан и лиц без гражданства 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на знание русского языка, достаточное для освоения образовательных программ начального общего, основного общего и среднего общего образования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97E490B0-D084-BE4F-BE8E-104ED64A50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25727"/>
            <a:ext cx="2438400" cy="92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01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9B84B26-D0D9-A9CB-45D9-FCB7A1D91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3657600" y="3537065"/>
            <a:ext cx="2253496" cy="2101735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sz="800" b="1" spc="-5">
                <a:solidFill>
                  <a:srgbClr val="4472C4">
                    <a:lumMod val="50000"/>
                  </a:srgbClr>
                </a:solidFill>
                <a:latin typeface="Century Gothic" panose="020B0502020202020204" pitchFamily="34" charset="0"/>
              </a:rPr>
              <a:t>Порядок </a:t>
            </a:r>
            <a:r>
              <a:rPr lang="ru-RU" sz="800" b="1" spc="-5" dirty="0">
                <a:solidFill>
                  <a:srgbClr val="4472C4">
                    <a:lumMod val="50000"/>
                  </a:srgbClr>
                </a:solidFill>
                <a:latin typeface="Century Gothic" panose="020B0502020202020204" pitchFamily="34" charset="0"/>
              </a:rPr>
              <a:t>приема на обучение по образовательным программам начального общего, основного общего и среднего общего образования</a:t>
            </a:r>
            <a:endParaRPr lang="ru-RU" b="1" kern="1200" dirty="0">
              <a:solidFill>
                <a:srgbClr val="4472C4">
                  <a:lumMod val="50000"/>
                </a:srgbClr>
              </a:solidFill>
            </a:endParaRPr>
          </a:p>
        </p:txBody>
      </p:sp>
      <p:sp>
        <p:nvSpPr>
          <p:cNvPr id="43" name="Прямоугольник: скругленные углы 42">
            <a:extLst>
              <a:ext uri="{FF2B5EF4-FFF2-40B4-BE49-F238E27FC236}">
                <a16:creationId xmlns:a16="http://schemas.microsoft.com/office/drawing/2014/main" xmlns="" id="{78C2574B-A034-4B49-ACB5-ED7B55B4EAB6}"/>
              </a:ext>
            </a:extLst>
          </p:cNvPr>
          <p:cNvSpPr/>
          <p:nvPr/>
        </p:nvSpPr>
        <p:spPr>
          <a:xfrm>
            <a:off x="9656751" y="3657600"/>
            <a:ext cx="2245876" cy="2133600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white"/>
              </a:solidFill>
            </a:endParaRPr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53F643BC-F9CE-7307-83CC-A19D2C145C1C}"/>
              </a:ext>
            </a:extLst>
          </p:cNvPr>
          <p:cNvSpPr/>
          <p:nvPr/>
        </p:nvSpPr>
        <p:spPr>
          <a:xfrm>
            <a:off x="0" y="1"/>
            <a:ext cx="12192000" cy="1000911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ru-RU" b="1" kern="12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C038F5BE-6697-4C0F-A479-02C856AAF3DA}"/>
              </a:ext>
            </a:extLst>
          </p:cNvPr>
          <p:cNvSpPr txBox="1"/>
          <p:nvPr/>
        </p:nvSpPr>
        <p:spPr>
          <a:xfrm>
            <a:off x="175284" y="308761"/>
            <a:ext cx="97185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ru-RU" sz="2000" b="1" kern="1200" cap="all" dirty="0" smtClean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ПРИКАЗЫ МИНПРОСВЕЩЕНИЯ </a:t>
            </a:r>
            <a:r>
              <a:rPr lang="ru-RU" sz="2000" b="1" kern="1200" cap="all" dirty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РОССИИ</a:t>
            </a:r>
          </a:p>
        </p:txBody>
      </p:sp>
      <p:sp>
        <p:nvSpPr>
          <p:cNvPr id="34" name="Прямоугольник: скругленные углы 33">
            <a:extLst>
              <a:ext uri="{FF2B5EF4-FFF2-40B4-BE49-F238E27FC236}">
                <a16:creationId xmlns:a16="http://schemas.microsoft.com/office/drawing/2014/main" xmlns="" id="{35774D27-CCA7-420A-9898-AC425DB41851}"/>
              </a:ext>
            </a:extLst>
          </p:cNvPr>
          <p:cNvSpPr/>
          <p:nvPr/>
        </p:nvSpPr>
        <p:spPr>
          <a:xfrm>
            <a:off x="3657600" y="1127956"/>
            <a:ext cx="2245876" cy="2409109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15067" rtl="0">
              <a:defRPr/>
            </a:pPr>
            <a:r>
              <a:rPr lang="ru-RU" sz="800" b="1" spc="-5" dirty="0" err="1">
                <a:solidFill>
                  <a:prstClr val="white"/>
                </a:solidFill>
                <a:latin typeface="Century Gothic" panose="020B0502020202020204" pitchFamily="34" charset="0"/>
              </a:rPr>
              <a:t>Минпросвещения</a:t>
            </a:r>
            <a:r>
              <a:rPr lang="ru-RU" sz="800" b="1" spc="-5" dirty="0">
                <a:solidFill>
                  <a:prstClr val="white"/>
                </a:solidFill>
                <a:latin typeface="Century Gothic" panose="020B0502020202020204" pitchFamily="34" charset="0"/>
              </a:rPr>
              <a:t> России </a:t>
            </a:r>
          </a:p>
          <a:p>
            <a:pPr algn="ctr" defTabSz="715067" rtl="0">
              <a:defRPr/>
            </a:pPr>
            <a:r>
              <a:rPr lang="ru-RU" sz="800" b="1" spc="-5" dirty="0">
                <a:solidFill>
                  <a:prstClr val="white"/>
                </a:solidFill>
                <a:latin typeface="Century Gothic" panose="020B0502020202020204" pitchFamily="34" charset="0"/>
              </a:rPr>
              <a:t>№ 171 от 04 марта 2025 г.</a:t>
            </a:r>
          </a:p>
          <a:p>
            <a:pPr algn="ctr" defTabSz="715067" rtl="0">
              <a:defRPr/>
            </a:pPr>
            <a:endParaRPr lang="ru-RU" sz="800" spc="-5" dirty="0">
              <a:solidFill>
                <a:prstClr val="white"/>
              </a:solidFill>
              <a:latin typeface="Century Gothic" panose="020B0502020202020204" pitchFamily="34" charset="0"/>
            </a:endParaRPr>
          </a:p>
          <a:p>
            <a:pPr algn="ctr" defTabSz="715067" rtl="0">
              <a:defRPr/>
            </a:pPr>
            <a:r>
              <a:rPr lang="ru-RU" sz="800" spc="-5" dirty="0">
                <a:solidFill>
                  <a:prstClr val="white"/>
                </a:solidFill>
                <a:latin typeface="Century Gothic" panose="020B0502020202020204" pitchFamily="34" charset="0"/>
              </a:rPr>
              <a:t>«О внесении изменений в Порядок приема на обучение по образовательным программам начального общего, основного общего и среднего общего образования, утвержденный приказом Министерства просвещения Российской Федерации от 2 сентября 2020 г. </a:t>
            </a:r>
            <a:r>
              <a:rPr lang="ru-RU" sz="800" spc="-5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/>
            </a:r>
            <a:br>
              <a:rPr lang="ru-RU" sz="800" spc="-5" dirty="0" smtClean="0">
                <a:solidFill>
                  <a:prstClr val="white"/>
                </a:solidFill>
                <a:latin typeface="Century Gothic" panose="020B0502020202020204" pitchFamily="34" charset="0"/>
              </a:rPr>
            </a:br>
            <a:r>
              <a:rPr lang="ru-RU" sz="800" spc="-5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№ </a:t>
            </a:r>
            <a:r>
              <a:rPr lang="ru-RU" sz="800" spc="-5" dirty="0">
                <a:solidFill>
                  <a:prstClr val="white"/>
                </a:solidFill>
                <a:latin typeface="Century Gothic" panose="020B0502020202020204" pitchFamily="34" charset="0"/>
              </a:rPr>
              <a:t>458» </a:t>
            </a:r>
            <a:endParaRPr lang="ru-RU" kern="1200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: скругленные углы 35">
            <a:extLst>
              <a:ext uri="{FF2B5EF4-FFF2-40B4-BE49-F238E27FC236}">
                <a16:creationId xmlns:a16="http://schemas.microsoft.com/office/drawing/2014/main" xmlns="" id="{0261CF57-2A4A-46A6-9103-EAED3F35D58D}"/>
              </a:ext>
            </a:extLst>
          </p:cNvPr>
          <p:cNvSpPr/>
          <p:nvPr/>
        </p:nvSpPr>
        <p:spPr>
          <a:xfrm>
            <a:off x="9668331" y="1149912"/>
            <a:ext cx="2245876" cy="2507688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white"/>
              </a:solidFill>
            </a:endParaRPr>
          </a:p>
        </p:txBody>
      </p:sp>
      <p:sp>
        <p:nvSpPr>
          <p:cNvPr id="169" name="Прямоугольник 168">
            <a:extLst>
              <a:ext uri="{FF2B5EF4-FFF2-40B4-BE49-F238E27FC236}">
                <a16:creationId xmlns:a16="http://schemas.microsoft.com/office/drawing/2014/main" xmlns="" id="{72068B0E-B635-B35E-1667-AEF389D8F6FD}"/>
              </a:ext>
            </a:extLst>
          </p:cNvPr>
          <p:cNvSpPr/>
          <p:nvPr/>
        </p:nvSpPr>
        <p:spPr bwMode="auto">
          <a:xfrm>
            <a:off x="9690307" y="1447800"/>
            <a:ext cx="2273093" cy="1549526"/>
          </a:xfrm>
          <a:prstGeom prst="rect">
            <a:avLst/>
          </a:prstGeom>
        </p:spPr>
        <p:txBody>
          <a:bodyPr wrap="square" lIns="71506" tIns="35750" rIns="71506" bIns="35750">
            <a:spAutoFit/>
          </a:bodyPr>
          <a:lstStyle/>
          <a:p>
            <a:pPr algn="ctr" defTabSz="715067" rtl="0">
              <a:defRPr/>
            </a:pPr>
            <a:r>
              <a:rPr lang="ru-RU" sz="800" b="1" spc="-5" dirty="0" err="1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Минпросвещения</a:t>
            </a:r>
            <a:r>
              <a:rPr lang="ru-RU" sz="800" b="1" spc="-5" dirty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 России </a:t>
            </a:r>
          </a:p>
          <a:p>
            <a:pPr algn="ctr" defTabSz="715067" rtl="0">
              <a:defRPr/>
            </a:pPr>
            <a:r>
              <a:rPr lang="ru-RU" sz="800" b="1" spc="-5" dirty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№ 170  от 04 марта 2025 г.</a:t>
            </a:r>
          </a:p>
          <a:p>
            <a:pPr algn="ctr" defTabSz="715067" rtl="0">
              <a:defRPr/>
            </a:pPr>
            <a:endParaRPr lang="ru-RU" sz="800" spc="-5" dirty="0">
              <a:solidFill>
                <a:prstClr val="white"/>
              </a:solidFill>
              <a:latin typeface="Century Gothic" panose="020B0502020202020204" pitchFamily="34" charset="0"/>
              <a:ea typeface="+mn-ea"/>
              <a:cs typeface="+mn-cs"/>
            </a:endParaRPr>
          </a:p>
          <a:p>
            <a:pPr algn="ctr" defTabSz="715067" rtl="0">
              <a:defRPr/>
            </a:pPr>
            <a:r>
              <a:rPr lang="ru-RU" sz="800" spc="-5" dirty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«Об утверждении Порядка проведения </a:t>
            </a:r>
            <a:r>
              <a:rPr lang="ru-RU" sz="800" spc="-5" dirty="0" smtClean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/>
            </a:r>
            <a:br>
              <a:rPr lang="ru-RU" sz="800" spc="-5" dirty="0" smtClean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</a:br>
            <a:r>
              <a:rPr lang="ru-RU" sz="800" spc="-5" dirty="0" smtClean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в </a:t>
            </a:r>
            <a:r>
              <a:rPr lang="ru-RU" sz="800" spc="-5" dirty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государственной или муниципальной общеобразовательной организации тестирования на знание русского языка, достаточное для освоения образовательных программ начального общего, основного общего и среднего общего образования, иностранных граждан и лиц без гражданства»</a:t>
            </a:r>
          </a:p>
        </p:txBody>
      </p:sp>
      <p:sp>
        <p:nvSpPr>
          <p:cNvPr id="176" name="Прямоугольник 175">
            <a:extLst>
              <a:ext uri="{FF2B5EF4-FFF2-40B4-BE49-F238E27FC236}">
                <a16:creationId xmlns:a16="http://schemas.microsoft.com/office/drawing/2014/main" xmlns="" id="{72068B0E-B635-B35E-1667-AEF389D8F6FD}"/>
              </a:ext>
            </a:extLst>
          </p:cNvPr>
          <p:cNvSpPr/>
          <p:nvPr/>
        </p:nvSpPr>
        <p:spPr bwMode="auto">
          <a:xfrm>
            <a:off x="9688210" y="3733963"/>
            <a:ext cx="2240987" cy="1549526"/>
          </a:xfrm>
          <a:prstGeom prst="rect">
            <a:avLst/>
          </a:prstGeom>
        </p:spPr>
        <p:txBody>
          <a:bodyPr wrap="square" lIns="71506" tIns="35750" rIns="71506" bIns="35750">
            <a:spAutoFit/>
          </a:bodyPr>
          <a:lstStyle/>
          <a:p>
            <a:pPr algn="ctr" defTabSz="715067" rtl="0">
              <a:defRPr/>
            </a:pPr>
            <a:endParaRPr lang="ru-RU" sz="800" b="1" spc="-5" dirty="0">
              <a:solidFill>
                <a:srgbClr val="4472C4">
                  <a:lumMod val="50000"/>
                </a:srgbClr>
              </a:solidFill>
              <a:latin typeface="Century Gothic" panose="020B0502020202020204" pitchFamily="34" charset="0"/>
              <a:ea typeface="+mn-ea"/>
              <a:cs typeface="+mn-cs"/>
            </a:endParaRPr>
          </a:p>
          <a:p>
            <a:pPr algn="ctr" defTabSz="715067" rtl="0">
              <a:defRPr/>
            </a:pPr>
            <a:endParaRPr lang="ru-RU" sz="800" b="1" spc="-5" dirty="0">
              <a:solidFill>
                <a:srgbClr val="4472C4">
                  <a:lumMod val="50000"/>
                </a:srgbClr>
              </a:solidFill>
              <a:latin typeface="Century Gothic" panose="020B0502020202020204" pitchFamily="34" charset="0"/>
              <a:ea typeface="+mn-ea"/>
              <a:cs typeface="+mn-cs"/>
            </a:endParaRPr>
          </a:p>
          <a:p>
            <a:pPr algn="ctr" defTabSz="715067" rtl="0">
              <a:defRPr/>
            </a:pPr>
            <a:endParaRPr lang="ru-RU" sz="800" b="1" spc="-5" dirty="0">
              <a:solidFill>
                <a:srgbClr val="4472C4">
                  <a:lumMod val="50000"/>
                </a:srgbClr>
              </a:solidFill>
              <a:latin typeface="Century Gothic" panose="020B0502020202020204" pitchFamily="34" charset="0"/>
              <a:ea typeface="+mn-ea"/>
              <a:cs typeface="+mn-cs"/>
            </a:endParaRPr>
          </a:p>
          <a:p>
            <a:pPr algn="ctr" defTabSz="715067" rtl="0">
              <a:defRPr/>
            </a:pPr>
            <a:r>
              <a:rPr lang="ru-RU" sz="800" b="1" spc="-5" dirty="0">
                <a:solidFill>
                  <a:srgbClr val="4472C4">
                    <a:lumMod val="50000"/>
                  </a:srgbClr>
                </a:solidFill>
                <a:latin typeface="Century Gothic" panose="020B0502020202020204" pitchFamily="34" charset="0"/>
                <a:ea typeface="+mn-ea"/>
                <a:cs typeface="+mn-cs"/>
              </a:rPr>
              <a:t>Порядок проведения в государственной или муниципальной общеобразовательной организации тестирования на знание русского языка, достаточное для освоения образовательных программ начального общего, основного общего и среднего общего образования, иностранных граждан и лиц без гражданства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16" y="1070876"/>
            <a:ext cx="3355855" cy="4720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274" y="1181957"/>
            <a:ext cx="3262480" cy="4609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7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9B84B26-D0D9-A9CB-45D9-FCB7A1D91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53F643BC-F9CE-7307-83CC-A19D2C145C1C}"/>
              </a:ext>
            </a:extLst>
          </p:cNvPr>
          <p:cNvSpPr/>
          <p:nvPr/>
        </p:nvSpPr>
        <p:spPr>
          <a:xfrm>
            <a:off x="0" y="1"/>
            <a:ext cx="12192000" cy="1000911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ru-RU" b="1" kern="12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C038F5BE-6697-4C0F-A479-02C856AAF3DA}"/>
              </a:ext>
            </a:extLst>
          </p:cNvPr>
          <p:cNvSpPr txBox="1"/>
          <p:nvPr/>
        </p:nvSpPr>
        <p:spPr>
          <a:xfrm>
            <a:off x="228600" y="152400"/>
            <a:ext cx="105156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  <a:t>ПРИКАЗ № 171 от 04 марта 2025 г.  </a:t>
            </a:r>
            <a:b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</a:br>
            <a: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  <a:t>ПОРЯДОК ПРИЕМА НА ОБУЧЕНИЕ </a:t>
            </a:r>
            <a:endParaRPr lang="ru-RU" sz="2000" b="1" kern="1200" cap="all" dirty="0">
              <a:solidFill>
                <a:prstClr val="white"/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2" name="Прямоугольник: скругленные углы 33">
            <a:extLst>
              <a:ext uri="{FF2B5EF4-FFF2-40B4-BE49-F238E27FC236}">
                <a16:creationId xmlns:a16="http://schemas.microsoft.com/office/drawing/2014/main" xmlns="" id="{35774D27-CCA7-420A-9898-AC425DB41851}"/>
              </a:ext>
            </a:extLst>
          </p:cNvPr>
          <p:cNvSpPr/>
          <p:nvPr/>
        </p:nvSpPr>
        <p:spPr>
          <a:xfrm>
            <a:off x="0" y="1143000"/>
            <a:ext cx="5410200" cy="713164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ОСНОВАНИЯ ДЛЯ ОТКАЗА В ПРИЕМЕ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/>
            </a:r>
            <a:b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</a:b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В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ШКОЛУ</a:t>
            </a:r>
          </a:p>
        </p:txBody>
      </p:sp>
      <p:sp>
        <p:nvSpPr>
          <p:cNvPr id="13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5410200" y="1143000"/>
            <a:ext cx="6705600" cy="713164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1000" b="1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ребенок не может быть зачислен в школу только в том случае, </a:t>
            </a:r>
            <a:r>
              <a:rPr kumimoji="0" lang="ru-RU" sz="1000" b="1" i="0" u="none" strike="noStrike" kern="0" cap="none" spc="-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если в ней нет свободных мет;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1000" b="1" i="0" u="none" strike="noStrike" kern="0" cap="none" spc="-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если не представлен документ, подтверждающий законность нахождения на территории России;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1000" b="1" i="0" u="none" strike="noStrike" kern="1200" cap="none" spc="-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если не прошел тестирование</a:t>
            </a:r>
            <a:endParaRPr kumimoji="0" lang="ru-RU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Прямоугольник: скругленные углы 33">
            <a:extLst>
              <a:ext uri="{FF2B5EF4-FFF2-40B4-BE49-F238E27FC236}">
                <a16:creationId xmlns:a16="http://schemas.microsoft.com/office/drawing/2014/main" xmlns="" id="{35774D27-CCA7-420A-9898-AC425DB41851}"/>
              </a:ext>
            </a:extLst>
          </p:cNvPr>
          <p:cNvSpPr/>
          <p:nvPr/>
        </p:nvSpPr>
        <p:spPr>
          <a:xfrm>
            <a:off x="27878" y="1922377"/>
            <a:ext cx="5306122" cy="696302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1.</a:t>
            </a:r>
            <a:r>
              <a:rPr kumimoji="0" lang="ru-RU" sz="1800" b="1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ЗАЯВЛЕНИЕ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И ПЕРЕЧЕНЬ ДОКУМЕНТОВ</a:t>
            </a:r>
          </a:p>
        </p:txBody>
      </p:sp>
      <p:sp>
        <p:nvSpPr>
          <p:cNvPr id="15" name="Прямоугольник: скругленные углы 33">
            <a:extLst>
              <a:ext uri="{FF2B5EF4-FFF2-40B4-BE49-F238E27FC236}">
                <a16:creationId xmlns:a16="http://schemas.microsoft.com/office/drawing/2014/main" xmlns="" id="{35774D27-CCA7-420A-9898-AC425DB41851}"/>
              </a:ext>
            </a:extLst>
          </p:cNvPr>
          <p:cNvSpPr/>
          <p:nvPr/>
        </p:nvSpPr>
        <p:spPr>
          <a:xfrm>
            <a:off x="5486400" y="1905515"/>
            <a:ext cx="6400800" cy="713164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rgbClr val="FFFFFF"/>
                </a:solidFill>
                <a:latin typeface="Century Gothic" pitchFamily="34" charset="0"/>
                <a:ea typeface="+mn-ea"/>
                <a:cs typeface="Calibri"/>
              </a:rPr>
              <a:t>      2.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ПРОВЕРКА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ДОКУМЕНТОВ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НАПРАВЛЕНИЕ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b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</a:b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НА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ТЕСТИРОВАНИЕ</a:t>
            </a:r>
          </a:p>
        </p:txBody>
      </p:sp>
      <p:sp>
        <p:nvSpPr>
          <p:cNvPr id="16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27878" y="2684892"/>
            <a:ext cx="5306122" cy="4200986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ru-RU" sz="900" b="1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Родители через ЕПГУ, РПГУ, через операторов почтовой связи  подают заявление о приеме на обучение и предъявляют:</a:t>
            </a:r>
          </a:p>
          <a:p>
            <a:pPr marL="342900" indent="-342900">
              <a:buFont typeface="Symbol"/>
              <a:buChar char=""/>
              <a:defRPr/>
            </a:pPr>
            <a:r>
              <a:rPr lang="ru-RU" sz="9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родство заявителя;</a:t>
            </a:r>
          </a:p>
          <a:p>
            <a:pPr marL="342900" indent="-342900">
              <a:buFont typeface="Symbol"/>
              <a:buChar char=""/>
              <a:defRPr/>
            </a:pPr>
            <a:r>
              <a:rPr lang="ru-RU" sz="9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законность нахождения ребенка и его законного (законных) представителя (представителей) на территории Российской Федерации (действительные вид на жительство, либо разрешение на временное проживание, либо разрешение на временное проживание в целях получения образования, либо визу и (или) миграционную карту, либо иные предусмотренные федеральным законом или международным договором Российской Федерации документы, подтверждающие право иностранного гражданина или лица без гражданства на пребывание (проживание) в Российской Федерации);</a:t>
            </a:r>
          </a:p>
          <a:p>
            <a:pPr marL="342900" indent="-342900">
              <a:buFont typeface="Symbol"/>
              <a:buChar char=""/>
              <a:defRPr/>
            </a:pPr>
            <a:r>
              <a:rPr lang="ru-RU" sz="9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прохождение государственной дактилоскопической регистрации ребенка;</a:t>
            </a:r>
          </a:p>
          <a:p>
            <a:pPr marL="342900" indent="-342900">
              <a:buFont typeface="Symbol"/>
              <a:buChar char=""/>
              <a:defRPr/>
            </a:pPr>
            <a:r>
              <a:rPr lang="ru-RU" sz="9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изучение русского языка ребенком в образовательных организациях иностранного (иностранных) государства (государств) (со 2 по 11 класс) (при наличии);  </a:t>
            </a:r>
          </a:p>
          <a:p>
            <a:pPr marL="342900" indent="-342900">
              <a:buFont typeface="Symbol"/>
              <a:buChar char=""/>
              <a:defRPr/>
            </a:pPr>
            <a:r>
              <a:rPr lang="ru-RU" sz="9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удостоверяющих личность   ребенка;</a:t>
            </a:r>
          </a:p>
          <a:p>
            <a:pPr marL="342900" indent="-342900">
              <a:buFont typeface="Symbol"/>
              <a:buChar char=""/>
              <a:defRPr/>
            </a:pPr>
            <a:r>
              <a:rPr lang="ru-RU" sz="9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присвоение родителю ИНН, </a:t>
            </a:r>
          </a:p>
          <a:p>
            <a:pPr marL="342900" indent="-342900">
              <a:buFont typeface="Symbol"/>
              <a:buChar char=""/>
              <a:defRPr/>
            </a:pPr>
            <a:r>
              <a:rPr lang="ru-RU" sz="9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копию СНИЛС родителя (при наличии), а также СНИЛС ребенка (при наличии);</a:t>
            </a:r>
          </a:p>
          <a:p>
            <a:pPr marL="342900" indent="-342900">
              <a:buFont typeface="Symbol"/>
              <a:buChar char=""/>
              <a:defRPr/>
            </a:pPr>
            <a:r>
              <a:rPr lang="ru-RU" sz="9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медицинское заключение об отсутствии у ребенка инфекционных заболеваний, представляющих опасность для окружающих; </a:t>
            </a:r>
          </a:p>
          <a:p>
            <a:pPr marL="342900" indent="-342900">
              <a:buFont typeface="Symbol"/>
              <a:buChar char=""/>
              <a:defRPr/>
            </a:pPr>
            <a:r>
              <a:rPr lang="ru-RU" sz="9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осуществление родителем (законным представителем) трудовой деятельности (при наличии)</a:t>
            </a:r>
          </a:p>
          <a:p>
            <a:pPr algn="ctr">
              <a:defRPr/>
            </a:pPr>
            <a:endParaRPr lang="ru-RU" sz="1000" i="1" dirty="0">
              <a:solidFill>
                <a:srgbClr val="FF0000"/>
              </a:solidFill>
              <a:latin typeface="Times New Roman"/>
              <a:ea typeface="Times New Roman"/>
              <a:cs typeface="+mn-cs"/>
            </a:endParaRPr>
          </a:p>
          <a:p>
            <a:pPr algn="ctr">
              <a:defRPr/>
            </a:pPr>
            <a:r>
              <a:rPr lang="ru-RU" sz="1000" b="1" i="1" dirty="0">
                <a:solidFill>
                  <a:srgbClr val="FF0000"/>
                </a:solidFill>
                <a:latin typeface="Times New Roman"/>
                <a:ea typeface="Times New Roman"/>
                <a:cs typeface="+mn-cs"/>
              </a:rPr>
              <a:t>Все документы представляются на русском языке или вместе с заверенным в установленном порядке</a:t>
            </a:r>
            <a:r>
              <a:rPr lang="ru-RU" sz="1000" b="1" i="1" baseline="30000" dirty="0">
                <a:solidFill>
                  <a:srgbClr val="FF0000"/>
                </a:solidFill>
                <a:latin typeface="Times New Roman"/>
                <a:ea typeface="Times New Roman"/>
                <a:cs typeface="+mn-cs"/>
              </a:rPr>
              <a:t> </a:t>
            </a:r>
            <a:r>
              <a:rPr lang="ru-RU" sz="1000" b="1" i="1" dirty="0">
                <a:solidFill>
                  <a:srgbClr val="FF0000"/>
                </a:solidFill>
                <a:latin typeface="Times New Roman"/>
                <a:ea typeface="Times New Roman"/>
                <a:cs typeface="+mn-cs"/>
              </a:rPr>
              <a:t> переводом на русский язык</a:t>
            </a:r>
            <a:endParaRPr lang="ru-RU" sz="1000" b="1" dirty="0">
              <a:solidFill>
                <a:srgbClr val="FF0000"/>
              </a:solidFill>
              <a:latin typeface="Calibri"/>
              <a:ea typeface="+mn-ea"/>
              <a:cs typeface="Calibri"/>
            </a:endParaRPr>
          </a:p>
        </p:txBody>
      </p:sp>
      <p:sp>
        <p:nvSpPr>
          <p:cNvPr id="17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5486400" y="2684892"/>
            <a:ext cx="6400800" cy="4173107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521335" marR="487680" lvl="0" indent="-171450" algn="just" defTabSz="914400" eaLnBrk="1" fontAlgn="auto" latinLnBrk="0" hangingPunct="1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Образовательная организация </a:t>
            </a: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не более 5 рабочих дней проводит проверку комплектности </a:t>
            </a: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предоставленных документов</a:t>
            </a:r>
          </a:p>
          <a:p>
            <a:pPr marL="521335" marR="487680" lvl="0" indent="-171450" algn="just" defTabSz="914400" eaLnBrk="1" fontAlgn="auto" latinLnBrk="0" hangingPunct="1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Если представлен полный комплект документов, общеобразовательная организация </a:t>
            </a: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в течение 25 рабочих дней проверяет их достоверность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521335" marR="487680" lvl="0" indent="-171450" algn="just" defTabSz="914400" eaLnBrk="1" fontAlgn="auto" latinLnBrk="0" hangingPunct="1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После проверки достоверности документов ребенок </a:t>
            </a: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направляется </a:t>
            </a:r>
            <a:b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</a:b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в тестирующую организацию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521335" marR="487680" lvl="0" indent="-171450" algn="just" defTabSz="914400" eaLnBrk="1" fontAlgn="auto" latinLnBrk="0" hangingPunct="1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Информация о </a:t>
            </a: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направлении на тестирование ребенка направляется по </a:t>
            </a:r>
            <a:r>
              <a:rPr kumimoji="0" lang="ru-RU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адресу, </a:t>
            </a: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указанному в заявлении </a:t>
            </a: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о приеме на обучение, и в личный кабинет ЕПГУ</a:t>
            </a:r>
          </a:p>
          <a:p>
            <a:pPr marL="521335" marR="487680" lvl="0" indent="-171450" algn="just" defTabSz="914400" eaLnBrk="1" fontAlgn="auto" latinLnBrk="0" hangingPunct="1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Одновременно </a:t>
            </a: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общеобразовательная организация уведомляет тестирующую организацию о направлении на тестирование ребенка </a:t>
            </a: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в электронной форме через ЕПГУ или </a:t>
            </a:r>
            <a:b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</a:b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с использованием РПГУ</a:t>
            </a:r>
          </a:p>
          <a:p>
            <a:pPr marL="349885" marR="487680" lvl="0" indent="0" algn="ctr" defTabSz="914400" eaLnBrk="1" fontAlgn="auto" latinLnBrk="0" hangingPunct="1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Если предоставлен неполный комплект документов, общеобразовательная организация не рассматривает заявление!</a:t>
            </a:r>
          </a:p>
        </p:txBody>
      </p:sp>
    </p:spTree>
    <p:extLst>
      <p:ext uri="{BB962C8B-B14F-4D97-AF65-F5344CB8AC3E}">
        <p14:creationId xmlns:p14="http://schemas.microsoft.com/office/powerpoint/2010/main" val="335696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9B84B26-D0D9-A9CB-45D9-FCB7A1D91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53F643BC-F9CE-7307-83CC-A19D2C145C1C}"/>
              </a:ext>
            </a:extLst>
          </p:cNvPr>
          <p:cNvSpPr/>
          <p:nvPr/>
        </p:nvSpPr>
        <p:spPr>
          <a:xfrm>
            <a:off x="0" y="1"/>
            <a:ext cx="12192000" cy="1000911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ru-RU" b="1" kern="12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C038F5BE-6697-4C0F-A479-02C856AAF3DA}"/>
              </a:ext>
            </a:extLst>
          </p:cNvPr>
          <p:cNvSpPr txBox="1"/>
          <p:nvPr/>
        </p:nvSpPr>
        <p:spPr>
          <a:xfrm>
            <a:off x="228600" y="152400"/>
            <a:ext cx="105156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  <a:t>ПРИКАЗ № 171 от 04 марта 2025 г.  </a:t>
            </a:r>
            <a:b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</a:br>
            <a: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  <a:t>ПОРЯДОК ПРИЕМА НА ОБУЧЕНИЕ </a:t>
            </a:r>
            <a:endParaRPr lang="ru-RU" sz="2000" b="1" kern="1200" cap="all" dirty="0">
              <a:solidFill>
                <a:prstClr val="white"/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1" name="Прямоугольник: скругленные углы 33">
            <a:extLst>
              <a:ext uri="{FF2B5EF4-FFF2-40B4-BE49-F238E27FC236}">
                <a16:creationId xmlns:a16="http://schemas.microsoft.com/office/drawing/2014/main" xmlns="" id="{35774D27-CCA7-420A-9898-AC425DB41851}"/>
              </a:ext>
            </a:extLst>
          </p:cNvPr>
          <p:cNvSpPr/>
          <p:nvPr/>
        </p:nvSpPr>
        <p:spPr>
          <a:xfrm>
            <a:off x="228601" y="1170135"/>
            <a:ext cx="11734800" cy="713164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3</a:t>
            </a: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. </a:t>
            </a: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ПОСЛЕ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ru-RU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ПРОХОЖДЕНИЯ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ru-RU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ТЕСТИРОВАНИЯ</a:t>
            </a:r>
          </a:p>
        </p:txBody>
      </p:sp>
      <p:sp>
        <p:nvSpPr>
          <p:cNvPr id="18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348532" y="1932566"/>
            <a:ext cx="3274741" cy="842543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Тестирующая организация </a:t>
            </a:r>
            <a:r>
              <a:rPr kumimoji="0" lang="ru-RU" sz="1100" b="1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в течение 3-х дней </a:t>
            </a:r>
            <a:r>
              <a:rPr kumimoji="0" lang="ru-RU" sz="11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после тестирования уведомляет образовательную организацию (школу) </a:t>
            </a:r>
            <a:br>
              <a:rPr kumimoji="0" lang="ru-RU" sz="11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</a:br>
            <a:r>
              <a:rPr kumimoji="0" lang="ru-RU" sz="11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о результатах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3657600" y="1929160"/>
            <a:ext cx="4038600" cy="831205"/>
          </a:xfrm>
          <a:prstGeom prst="roundRect">
            <a:avLst>
              <a:gd name="adj" fmla="val 24670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Информация </a:t>
            </a:r>
            <a:r>
              <a:rPr kumimoji="0" lang="ru-RU" sz="1100" b="1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о результатах тестирования и рассмотрения заявления о приеме на обучение направляется по адресу </a:t>
            </a:r>
            <a:r>
              <a:rPr kumimoji="0" lang="ru-RU" sz="1100" b="0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(почтовый или электронный), указанному в заявлении о приеме на обучение, и в личный кабинет ЕПГУ</a:t>
            </a:r>
          </a:p>
        </p:txBody>
      </p:sp>
      <p:sp>
        <p:nvSpPr>
          <p:cNvPr id="20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7850459" y="1929161"/>
            <a:ext cx="4112942" cy="831203"/>
          </a:xfrm>
          <a:prstGeom prst="roundRect">
            <a:avLst>
              <a:gd name="adj" fmla="val 10282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Руководитель  общеобразовательной организации издает распорядительный акт о приеме на обучение ребенка </a:t>
            </a:r>
            <a:r>
              <a:rPr kumimoji="0" lang="ru-RU" sz="1100" b="1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в течение 5 рабочих дней </a:t>
            </a:r>
            <a:r>
              <a:rPr kumimoji="0" lang="ru-RU" sz="1100" b="0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после официального поступления информации об успешном прохождении тестирования</a:t>
            </a:r>
          </a:p>
        </p:txBody>
      </p:sp>
      <p:sp>
        <p:nvSpPr>
          <p:cNvPr id="21" name="Прямоугольник: скругленные углы 33">
            <a:extLst>
              <a:ext uri="{FF2B5EF4-FFF2-40B4-BE49-F238E27FC236}">
                <a16:creationId xmlns:a16="http://schemas.microsoft.com/office/drawing/2014/main" xmlns="" id="{35774D27-CCA7-420A-9898-AC425DB41851}"/>
              </a:ext>
            </a:extLst>
          </p:cNvPr>
          <p:cNvSpPr/>
          <p:nvPr/>
        </p:nvSpPr>
        <p:spPr>
          <a:xfrm>
            <a:off x="234315" y="2949616"/>
            <a:ext cx="11723370" cy="713164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4. ДОПОЛНИТЕЛЬНО </a:t>
            </a:r>
            <a:endParaRPr kumimoji="0" lang="ru-RU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itchFamily="34" charset="0"/>
              <a:ea typeface="+mn-ea"/>
              <a:cs typeface="Calibri"/>
            </a:endParaRPr>
          </a:p>
        </p:txBody>
      </p:sp>
      <p:sp>
        <p:nvSpPr>
          <p:cNvPr id="22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228600" y="3852031"/>
            <a:ext cx="5806440" cy="2396369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542925" marR="0" lvl="0" indent="1714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Пункт 26(1) Порядка не распространяется на</a:t>
            </a:r>
            <a:r>
              <a:rPr kumimoji="0" lang="en-US" sz="1200" b="1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 </a:t>
            </a:r>
            <a:r>
              <a:rPr kumimoji="0" lang="ru-RU" sz="1200" b="1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иностранных граждан, указанных в подпункте   2 пункта 20 и пункте 21 статьи 5 Федерального закона от 25 июля 2002 г. № 115-ФЗ</a:t>
            </a:r>
            <a:r>
              <a:rPr kumimoji="0" lang="ru-RU" sz="1200" b="0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kumimoji="0" lang="ru-RU" sz="12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/>
            </a:r>
            <a:br>
              <a:rPr kumimoji="0" lang="ru-RU" sz="12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</a:br>
            <a:r>
              <a:rPr kumimoji="0" lang="ru-RU" sz="12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«</a:t>
            </a:r>
            <a:r>
              <a:rPr kumimoji="0" lang="ru-RU" sz="1200" b="0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О правовом положении иностранных граждан в Российской Федерации».</a:t>
            </a:r>
          </a:p>
          <a:p>
            <a:pPr marL="542925" marR="0" lvl="0" indent="1714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Иностранные граждане, указанные в абзаце первом настоящего пункта Порядка, предъявляют следующие документы: </a:t>
            </a:r>
          </a:p>
          <a:p>
            <a:pPr marL="542925" marR="0" lvl="0" indent="1714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копию </a:t>
            </a:r>
            <a:r>
              <a:rPr kumimoji="0" lang="ru-RU" sz="1200" b="0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свидетельства о рождении ребенка;</a:t>
            </a:r>
          </a:p>
          <a:p>
            <a:pPr marL="542925" marR="0" lvl="0" indent="1714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копию </a:t>
            </a:r>
            <a:r>
              <a:rPr kumimoji="0" lang="ru-RU" sz="1200" b="0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паспорта;</a:t>
            </a:r>
          </a:p>
          <a:p>
            <a:pPr marL="542925" marR="0" lvl="0" indent="1714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справку о регистрации по месту </a:t>
            </a:r>
            <a:r>
              <a:rPr kumimoji="0" lang="ru-RU" sz="12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жительства</a:t>
            </a:r>
            <a:endParaRPr kumimoji="0" lang="ru-RU" sz="1200" b="0" i="0" u="none" strike="noStrike" kern="0" cap="none" spc="-5" normalizeH="0" baseline="0" noProof="0" dirty="0">
              <a:ln>
                <a:noFill/>
              </a:ln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23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6248400" y="3727433"/>
            <a:ext cx="5709285" cy="1295400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4500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Граждане</a:t>
            </a: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 </a:t>
            </a:r>
            <a:r>
              <a:rPr kumimoji="0" lang="ru-RU" sz="1200" b="0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Белоруссии при приеме в школу предъявляют</a:t>
            </a:r>
            <a:r>
              <a:rPr kumimoji="0" lang="ru-RU" sz="12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:</a:t>
            </a:r>
          </a:p>
          <a:p>
            <a:pPr marL="0"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-5" normalizeH="0" baseline="0" noProof="0" dirty="0">
              <a:ln>
                <a:noFill/>
              </a:ln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4500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копию свидетельства о рождении ребенка;</a:t>
            </a:r>
          </a:p>
          <a:p>
            <a:pPr marL="0" marR="0" lvl="0" indent="4500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копию паспорта;</a:t>
            </a:r>
          </a:p>
          <a:p>
            <a:pPr marL="0" marR="0" lvl="0" indent="4500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справку о регистрации по месту жительства</a:t>
            </a:r>
            <a:endParaRPr kumimoji="0" lang="ru-RU" sz="1200" b="0" i="0" u="none" strike="noStrike" kern="0" cap="none" spc="-5" normalizeH="0" baseline="0" noProof="0" dirty="0">
              <a:ln>
                <a:noFill/>
              </a:ln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24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6248400" y="5122282"/>
            <a:ext cx="5709285" cy="1433466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628650" algn="just">
              <a:defRPr/>
            </a:pPr>
            <a:r>
              <a:rPr lang="ru-RU" sz="1200" spc="-5" dirty="0" smtClean="0">
                <a:solidFill>
                  <a:srgbClr val="4F81BD">
                    <a:lumMod val="50000"/>
                  </a:srgbClr>
                </a:solidFill>
                <a:latin typeface="Century Gothic" panose="020B0502020202020204" pitchFamily="34" charset="0"/>
                <a:ea typeface="+mn-ea"/>
                <a:cs typeface="+mn-cs"/>
              </a:rPr>
              <a:t>Если заявление о приеме на обучение подано в электронном виде, запрещается требовать </a:t>
            </a:r>
            <a:r>
              <a:rPr lang="ru-RU" sz="1200" spc="-5" dirty="0">
                <a:solidFill>
                  <a:srgbClr val="4F81BD">
                    <a:lumMod val="50000"/>
                  </a:srgbClr>
                </a:solidFill>
                <a:latin typeface="Century Gothic" panose="020B0502020202020204" pitchFamily="34" charset="0"/>
                <a:ea typeface="+mn-ea"/>
                <a:cs typeface="+mn-cs"/>
              </a:rPr>
              <a:t>копии документов за исключением копий или оригиналов документов, подтверждение которых в электронном виде </a:t>
            </a:r>
            <a:r>
              <a:rPr lang="ru-RU" sz="1200" spc="-5" dirty="0" smtClean="0">
                <a:solidFill>
                  <a:srgbClr val="4F81BD">
                    <a:lumMod val="50000"/>
                  </a:srgbClr>
                </a:solidFill>
                <a:latin typeface="Century Gothic" panose="020B0502020202020204" pitchFamily="34" charset="0"/>
                <a:ea typeface="+mn-ea"/>
                <a:cs typeface="+mn-cs"/>
              </a:rPr>
              <a:t>невозможно</a:t>
            </a:r>
            <a:endParaRPr lang="ru-RU" sz="1200" spc="-5" dirty="0">
              <a:solidFill>
                <a:srgbClr val="4F81BD">
                  <a:lumMod val="50000"/>
                </a:srgbClr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grpSp>
        <p:nvGrpSpPr>
          <p:cNvPr id="25" name="Google Shape;31751;p85">
            <a:extLst>
              <a:ext uri="{FF2B5EF4-FFF2-40B4-BE49-F238E27FC236}">
                <a16:creationId xmlns:a16="http://schemas.microsoft.com/office/drawing/2014/main" xmlns="" id="{016ACB2C-752E-1363-490A-42737581C7CC}"/>
              </a:ext>
            </a:extLst>
          </p:cNvPr>
          <p:cNvGrpSpPr/>
          <p:nvPr/>
        </p:nvGrpSpPr>
        <p:grpSpPr>
          <a:xfrm>
            <a:off x="6400800" y="5415626"/>
            <a:ext cx="413205" cy="413205"/>
            <a:chOff x="6243125" y="3052825"/>
            <a:chExt cx="363425" cy="363425"/>
          </a:xfrm>
          <a:solidFill>
            <a:sysClr val="windowText" lastClr="000000"/>
          </a:solidFill>
        </p:grpSpPr>
        <p:sp>
          <p:nvSpPr>
            <p:cNvPr id="26" name="Google Shape;31752;p85">
              <a:extLst>
                <a:ext uri="{FF2B5EF4-FFF2-40B4-BE49-F238E27FC236}">
                  <a16:creationId xmlns:a16="http://schemas.microsoft.com/office/drawing/2014/main" xmlns="" id="{BC6F4595-4406-321B-29E9-37EA0843C5B9}"/>
                </a:ext>
              </a:extLst>
            </p:cNvPr>
            <p:cNvSpPr/>
            <p:nvPr/>
          </p:nvSpPr>
          <p:spPr>
            <a:xfrm>
              <a:off x="6243125" y="3052825"/>
              <a:ext cx="363425" cy="363425"/>
            </a:xfrm>
            <a:custGeom>
              <a:avLst/>
              <a:gdLst/>
              <a:ahLst/>
              <a:cxnLst/>
              <a:rect l="l" t="t" r="r" b="b"/>
              <a:pathLst>
                <a:path w="14537" h="14537" extrusionOk="0">
                  <a:moveTo>
                    <a:pt x="13673" y="556"/>
                  </a:moveTo>
                  <a:cubicBezTo>
                    <a:pt x="13827" y="556"/>
                    <a:pt x="13951" y="711"/>
                    <a:pt x="13951" y="865"/>
                  </a:cubicBezTo>
                  <a:lnTo>
                    <a:pt x="13951" y="10401"/>
                  </a:lnTo>
                  <a:lnTo>
                    <a:pt x="8550" y="10401"/>
                  </a:lnTo>
                  <a:cubicBezTo>
                    <a:pt x="8531" y="10399"/>
                    <a:pt x="8513" y="10397"/>
                    <a:pt x="8496" y="10397"/>
                  </a:cubicBezTo>
                  <a:cubicBezTo>
                    <a:pt x="8136" y="10397"/>
                    <a:pt x="8136" y="10961"/>
                    <a:pt x="8496" y="10961"/>
                  </a:cubicBezTo>
                  <a:cubicBezTo>
                    <a:pt x="8513" y="10961"/>
                    <a:pt x="8531" y="10960"/>
                    <a:pt x="8550" y="10957"/>
                  </a:cubicBezTo>
                  <a:lnTo>
                    <a:pt x="13951" y="10957"/>
                  </a:lnTo>
                  <a:lnTo>
                    <a:pt x="13951" y="11790"/>
                  </a:lnTo>
                  <a:cubicBezTo>
                    <a:pt x="13951" y="11975"/>
                    <a:pt x="13827" y="12099"/>
                    <a:pt x="13673" y="12099"/>
                  </a:cubicBezTo>
                  <a:lnTo>
                    <a:pt x="834" y="12099"/>
                  </a:lnTo>
                  <a:cubicBezTo>
                    <a:pt x="680" y="12099"/>
                    <a:pt x="556" y="11975"/>
                    <a:pt x="556" y="11821"/>
                  </a:cubicBezTo>
                  <a:lnTo>
                    <a:pt x="556" y="10957"/>
                  </a:lnTo>
                  <a:lnTo>
                    <a:pt x="5957" y="10957"/>
                  </a:lnTo>
                  <a:cubicBezTo>
                    <a:pt x="6297" y="10926"/>
                    <a:pt x="6297" y="10432"/>
                    <a:pt x="5957" y="10401"/>
                  </a:cubicBezTo>
                  <a:lnTo>
                    <a:pt x="556" y="10401"/>
                  </a:lnTo>
                  <a:lnTo>
                    <a:pt x="556" y="865"/>
                  </a:lnTo>
                  <a:cubicBezTo>
                    <a:pt x="556" y="711"/>
                    <a:pt x="680" y="556"/>
                    <a:pt x="834" y="556"/>
                  </a:cubicBezTo>
                  <a:close/>
                  <a:moveTo>
                    <a:pt x="8673" y="12685"/>
                  </a:moveTo>
                  <a:lnTo>
                    <a:pt x="8673" y="13981"/>
                  </a:lnTo>
                  <a:lnTo>
                    <a:pt x="5834" y="13981"/>
                  </a:lnTo>
                  <a:lnTo>
                    <a:pt x="5834" y="12685"/>
                  </a:lnTo>
                  <a:close/>
                  <a:moveTo>
                    <a:pt x="13673" y="1"/>
                  </a:moveTo>
                  <a:lnTo>
                    <a:pt x="13673" y="32"/>
                  </a:lnTo>
                  <a:lnTo>
                    <a:pt x="834" y="32"/>
                  </a:lnTo>
                  <a:cubicBezTo>
                    <a:pt x="371" y="32"/>
                    <a:pt x="1" y="402"/>
                    <a:pt x="1" y="865"/>
                  </a:cubicBezTo>
                  <a:lnTo>
                    <a:pt x="1" y="11821"/>
                  </a:lnTo>
                  <a:cubicBezTo>
                    <a:pt x="1" y="12284"/>
                    <a:pt x="371" y="12685"/>
                    <a:pt x="834" y="12685"/>
                  </a:cubicBezTo>
                  <a:lnTo>
                    <a:pt x="5278" y="12685"/>
                  </a:lnTo>
                  <a:lnTo>
                    <a:pt x="5278" y="13981"/>
                  </a:lnTo>
                  <a:lnTo>
                    <a:pt x="3859" y="13981"/>
                  </a:lnTo>
                  <a:cubicBezTo>
                    <a:pt x="3704" y="13981"/>
                    <a:pt x="3550" y="14105"/>
                    <a:pt x="3581" y="14259"/>
                  </a:cubicBezTo>
                  <a:cubicBezTo>
                    <a:pt x="3581" y="14413"/>
                    <a:pt x="3704" y="14537"/>
                    <a:pt x="3859" y="14537"/>
                  </a:cubicBezTo>
                  <a:lnTo>
                    <a:pt x="10648" y="14537"/>
                  </a:lnTo>
                  <a:cubicBezTo>
                    <a:pt x="10833" y="14537"/>
                    <a:pt x="10957" y="14413"/>
                    <a:pt x="10957" y="14259"/>
                  </a:cubicBezTo>
                  <a:cubicBezTo>
                    <a:pt x="10957" y="14105"/>
                    <a:pt x="10833" y="13981"/>
                    <a:pt x="10648" y="13981"/>
                  </a:cubicBezTo>
                  <a:lnTo>
                    <a:pt x="9260" y="13981"/>
                  </a:lnTo>
                  <a:lnTo>
                    <a:pt x="9260" y="12685"/>
                  </a:lnTo>
                  <a:lnTo>
                    <a:pt x="13673" y="12685"/>
                  </a:lnTo>
                  <a:cubicBezTo>
                    <a:pt x="14136" y="12685"/>
                    <a:pt x="14537" y="12284"/>
                    <a:pt x="14537" y="11821"/>
                  </a:cubicBezTo>
                  <a:lnTo>
                    <a:pt x="14537" y="865"/>
                  </a:lnTo>
                  <a:cubicBezTo>
                    <a:pt x="14537" y="371"/>
                    <a:pt x="14136" y="1"/>
                    <a:pt x="136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Google Shape;31753;p85">
              <a:extLst>
                <a:ext uri="{FF2B5EF4-FFF2-40B4-BE49-F238E27FC236}">
                  <a16:creationId xmlns:a16="http://schemas.microsoft.com/office/drawing/2014/main" xmlns="" id="{FB4FE5A1-4609-3323-42D6-36B757E676A8}"/>
                </a:ext>
              </a:extLst>
            </p:cNvPr>
            <p:cNvSpPr/>
            <p:nvPr/>
          </p:nvSpPr>
          <p:spPr>
            <a:xfrm>
              <a:off x="6285575" y="3097575"/>
              <a:ext cx="277775" cy="78725"/>
            </a:xfrm>
            <a:custGeom>
              <a:avLst/>
              <a:gdLst/>
              <a:ahLst/>
              <a:cxnLst/>
              <a:rect l="l" t="t" r="r" b="b"/>
              <a:pathLst>
                <a:path w="11111" h="3149" extrusionOk="0">
                  <a:moveTo>
                    <a:pt x="10555" y="556"/>
                  </a:moveTo>
                  <a:lnTo>
                    <a:pt x="10555" y="2562"/>
                  </a:lnTo>
                  <a:lnTo>
                    <a:pt x="556" y="2562"/>
                  </a:lnTo>
                  <a:lnTo>
                    <a:pt x="556" y="556"/>
                  </a:lnTo>
                  <a:close/>
                  <a:moveTo>
                    <a:pt x="278" y="1"/>
                  </a:moveTo>
                  <a:cubicBezTo>
                    <a:pt x="124" y="1"/>
                    <a:pt x="0" y="124"/>
                    <a:pt x="0" y="279"/>
                  </a:cubicBezTo>
                  <a:lnTo>
                    <a:pt x="0" y="2871"/>
                  </a:lnTo>
                  <a:cubicBezTo>
                    <a:pt x="0" y="3025"/>
                    <a:pt x="124" y="3149"/>
                    <a:pt x="278" y="3149"/>
                  </a:cubicBezTo>
                  <a:lnTo>
                    <a:pt x="278" y="3118"/>
                  </a:lnTo>
                  <a:lnTo>
                    <a:pt x="10833" y="3118"/>
                  </a:lnTo>
                  <a:cubicBezTo>
                    <a:pt x="10987" y="3118"/>
                    <a:pt x="11111" y="2995"/>
                    <a:pt x="11111" y="2840"/>
                  </a:cubicBezTo>
                  <a:lnTo>
                    <a:pt x="11111" y="279"/>
                  </a:lnTo>
                  <a:cubicBezTo>
                    <a:pt x="11111" y="124"/>
                    <a:pt x="10987" y="1"/>
                    <a:pt x="108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Google Shape;31754;p85">
              <a:extLst>
                <a:ext uri="{FF2B5EF4-FFF2-40B4-BE49-F238E27FC236}">
                  <a16:creationId xmlns:a16="http://schemas.microsoft.com/office/drawing/2014/main" xmlns="" id="{64FB9271-E707-ABDE-31D0-1A53B612CA85}"/>
                </a:ext>
              </a:extLst>
            </p:cNvPr>
            <p:cNvSpPr/>
            <p:nvPr/>
          </p:nvSpPr>
          <p:spPr>
            <a:xfrm>
              <a:off x="6285575" y="3204050"/>
              <a:ext cx="125000" cy="77950"/>
            </a:xfrm>
            <a:custGeom>
              <a:avLst/>
              <a:gdLst/>
              <a:ahLst/>
              <a:cxnLst/>
              <a:rect l="l" t="t" r="r" b="b"/>
              <a:pathLst>
                <a:path w="5000" h="3118" extrusionOk="0">
                  <a:moveTo>
                    <a:pt x="4414" y="556"/>
                  </a:moveTo>
                  <a:lnTo>
                    <a:pt x="4414" y="2562"/>
                  </a:lnTo>
                  <a:lnTo>
                    <a:pt x="556" y="2562"/>
                  </a:lnTo>
                  <a:lnTo>
                    <a:pt x="556" y="556"/>
                  </a:lnTo>
                  <a:close/>
                  <a:moveTo>
                    <a:pt x="278" y="1"/>
                  </a:moveTo>
                  <a:cubicBezTo>
                    <a:pt x="124" y="1"/>
                    <a:pt x="0" y="124"/>
                    <a:pt x="0" y="279"/>
                  </a:cubicBezTo>
                  <a:lnTo>
                    <a:pt x="0" y="2840"/>
                  </a:lnTo>
                  <a:cubicBezTo>
                    <a:pt x="0" y="2994"/>
                    <a:pt x="124" y="3118"/>
                    <a:pt x="278" y="3118"/>
                  </a:cubicBezTo>
                  <a:lnTo>
                    <a:pt x="4722" y="3118"/>
                  </a:lnTo>
                  <a:cubicBezTo>
                    <a:pt x="4877" y="3118"/>
                    <a:pt x="5000" y="2994"/>
                    <a:pt x="5000" y="2840"/>
                  </a:cubicBezTo>
                  <a:lnTo>
                    <a:pt x="5000" y="279"/>
                  </a:lnTo>
                  <a:cubicBezTo>
                    <a:pt x="5000" y="124"/>
                    <a:pt x="4877" y="1"/>
                    <a:pt x="47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Google Shape;31755;p85">
              <a:extLst>
                <a:ext uri="{FF2B5EF4-FFF2-40B4-BE49-F238E27FC236}">
                  <a16:creationId xmlns:a16="http://schemas.microsoft.com/office/drawing/2014/main" xmlns="" id="{8FA054B6-78AD-4268-2E7A-A2A910ADB7C3}"/>
                </a:ext>
              </a:extLst>
            </p:cNvPr>
            <p:cNvSpPr/>
            <p:nvPr/>
          </p:nvSpPr>
          <p:spPr>
            <a:xfrm>
              <a:off x="6438350" y="3204050"/>
              <a:ext cx="125000" cy="77950"/>
            </a:xfrm>
            <a:custGeom>
              <a:avLst/>
              <a:gdLst/>
              <a:ahLst/>
              <a:cxnLst/>
              <a:rect l="l" t="t" r="r" b="b"/>
              <a:pathLst>
                <a:path w="5000" h="3118" extrusionOk="0">
                  <a:moveTo>
                    <a:pt x="4444" y="556"/>
                  </a:moveTo>
                  <a:lnTo>
                    <a:pt x="4444" y="2562"/>
                  </a:lnTo>
                  <a:lnTo>
                    <a:pt x="586" y="2562"/>
                  </a:lnTo>
                  <a:lnTo>
                    <a:pt x="586" y="556"/>
                  </a:lnTo>
                  <a:close/>
                  <a:moveTo>
                    <a:pt x="309" y="1"/>
                  </a:moveTo>
                  <a:cubicBezTo>
                    <a:pt x="154" y="1"/>
                    <a:pt x="0" y="124"/>
                    <a:pt x="0" y="279"/>
                  </a:cubicBezTo>
                  <a:lnTo>
                    <a:pt x="0" y="2840"/>
                  </a:lnTo>
                  <a:cubicBezTo>
                    <a:pt x="0" y="2994"/>
                    <a:pt x="154" y="3118"/>
                    <a:pt x="309" y="3118"/>
                  </a:cubicBezTo>
                  <a:lnTo>
                    <a:pt x="4722" y="3118"/>
                  </a:lnTo>
                  <a:cubicBezTo>
                    <a:pt x="4876" y="3118"/>
                    <a:pt x="5000" y="2994"/>
                    <a:pt x="5000" y="2840"/>
                  </a:cubicBezTo>
                  <a:lnTo>
                    <a:pt x="5000" y="279"/>
                  </a:lnTo>
                  <a:cubicBezTo>
                    <a:pt x="5000" y="124"/>
                    <a:pt x="4876" y="1"/>
                    <a:pt x="47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Google Shape;31756;p85">
              <a:extLst>
                <a:ext uri="{FF2B5EF4-FFF2-40B4-BE49-F238E27FC236}">
                  <a16:creationId xmlns:a16="http://schemas.microsoft.com/office/drawing/2014/main" xmlns="" id="{8D4CBFAF-6687-5E5E-19E2-A14E213EBABA}"/>
                </a:ext>
              </a:extLst>
            </p:cNvPr>
            <p:cNvSpPr/>
            <p:nvPr/>
          </p:nvSpPr>
          <p:spPr>
            <a:xfrm>
              <a:off x="6416650" y="3312350"/>
              <a:ext cx="15625" cy="14125"/>
            </a:xfrm>
            <a:custGeom>
              <a:avLst/>
              <a:gdLst/>
              <a:ahLst/>
              <a:cxnLst/>
              <a:rect l="l" t="t" r="r" b="b"/>
              <a:pathLst>
                <a:path w="625" h="565" extrusionOk="0">
                  <a:moveTo>
                    <a:pt x="318" y="1"/>
                  </a:moveTo>
                  <a:cubicBezTo>
                    <a:pt x="160" y="1"/>
                    <a:pt x="0" y="121"/>
                    <a:pt x="35" y="329"/>
                  </a:cubicBezTo>
                  <a:cubicBezTo>
                    <a:pt x="62" y="491"/>
                    <a:pt x="184" y="565"/>
                    <a:pt x="307" y="565"/>
                  </a:cubicBezTo>
                  <a:cubicBezTo>
                    <a:pt x="465" y="565"/>
                    <a:pt x="625" y="444"/>
                    <a:pt x="590" y="236"/>
                  </a:cubicBezTo>
                  <a:cubicBezTo>
                    <a:pt x="563" y="74"/>
                    <a:pt x="441" y="1"/>
                    <a:pt x="3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1" name="Овал 30"/>
          <p:cNvSpPr/>
          <p:nvPr/>
        </p:nvSpPr>
        <p:spPr>
          <a:xfrm>
            <a:off x="381000" y="3967097"/>
            <a:ext cx="152400" cy="762000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381000" y="4844163"/>
            <a:ext cx="152400" cy="178670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851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9B84B26-D0D9-A9CB-45D9-FCB7A1D91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53F643BC-F9CE-7307-83CC-A19D2C145C1C}"/>
              </a:ext>
            </a:extLst>
          </p:cNvPr>
          <p:cNvSpPr/>
          <p:nvPr/>
        </p:nvSpPr>
        <p:spPr>
          <a:xfrm>
            <a:off x="0" y="1"/>
            <a:ext cx="12192000" cy="1000911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>
              <a:defRPr/>
            </a:pPr>
            <a: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  <a:t>ПРИКАЗ № 170 от 04 марта 2025г.  </a:t>
            </a:r>
            <a:b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</a:br>
            <a: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  <a:t>ПОРЯДОК ПРОВЕДЕНИЯ ТЕСТИРОВАНИЯ </a:t>
            </a:r>
            <a:endParaRPr lang="ru-RU" b="1" kern="12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34" name="object 4"/>
          <p:cNvSpPr txBox="1"/>
          <p:nvPr/>
        </p:nvSpPr>
        <p:spPr>
          <a:xfrm>
            <a:off x="0" y="1102009"/>
            <a:ext cx="4191000" cy="632223"/>
          </a:xfrm>
          <a:prstGeom prst="rect">
            <a:avLst/>
          </a:prstGeom>
          <a:solidFill>
            <a:srgbClr val="001F5F"/>
          </a:solidFill>
        </p:spPr>
        <p:txBody>
          <a:bodyPr vert="horz" wrap="square" lIns="0" tIns="16510" rIns="0" bIns="0" rtlCol="0">
            <a:spAutoFit/>
          </a:bodyPr>
          <a:lstStyle/>
          <a:p>
            <a:pPr marL="350520" marR="895350" algn="ctr">
              <a:spcBef>
                <a:spcPts val="130"/>
              </a:spcBef>
            </a:pPr>
            <a:r>
              <a:rPr lang="ru-RU" sz="2000" b="1" dirty="0" smtClean="0">
                <a:solidFill>
                  <a:srgbClr val="FFFFFF"/>
                </a:solidFill>
                <a:latin typeface="Calibri"/>
                <a:cs typeface="Calibri"/>
              </a:rPr>
              <a:t>1. ТЕСТИРУЮЩАЯ </a:t>
            </a:r>
            <a:r>
              <a:rPr lang="ru-RU" sz="2000" b="1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lang="ru-RU" sz="2000" b="1" dirty="0" smtClean="0">
                <a:solidFill>
                  <a:srgbClr val="FFFFFF"/>
                </a:solidFill>
                <a:latin typeface="Calibri"/>
                <a:cs typeface="Calibri"/>
              </a:rPr>
              <a:t>РГАНИЗАЦИЯ </a:t>
            </a:r>
            <a:endParaRPr lang="ru-RU" sz="2000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35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4191000" y="1102009"/>
            <a:ext cx="8001000" cy="594769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96901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9740" algn="l"/>
              </a:tabLst>
              <a:defRPr/>
            </a:pPr>
            <a:r>
              <a:rPr kumimoji="0" lang="ru-RU" sz="900" b="0" i="0" u="none" strike="noStrike" kern="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1. Тестирование проводится в государственных и муниципальных общеобразовательных </a:t>
            </a:r>
            <a:r>
              <a:rPr kumimoji="0" lang="ru-RU" sz="900" b="0" i="0" u="none" strike="noStrike" kern="0" cap="none" spc="-1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организациях</a:t>
            </a:r>
            <a:endParaRPr kumimoji="0" lang="ru-RU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2595" algn="l"/>
              </a:tabLst>
              <a:defRPr/>
            </a:pPr>
            <a:r>
              <a:rPr kumimoji="0" lang="ru-RU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2. Тестирующая </a:t>
            </a:r>
            <a:r>
              <a:rPr kumimoji="0" lang="ru-RU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организация определяется </a:t>
            </a:r>
            <a:r>
              <a:rPr kumimoji="0" lang="ru-RU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исполнительными органами в сфере образования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32434" algn="l"/>
              </a:tabLst>
              <a:defRPr/>
            </a:pPr>
            <a:r>
              <a:rPr kumimoji="0" lang="ru-RU" sz="900" b="0" i="0" u="none" strike="noStrike" kern="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3. Информация о тестирующих организациях и местах проведения тестирования публикуется ИОВ на </a:t>
            </a:r>
            <a:r>
              <a:rPr kumimoji="0" lang="ru-RU" sz="900" b="0" i="0" u="none" strike="noStrike" kern="0" cap="none" spc="-1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ЕПГУ</a:t>
            </a:r>
            <a:endParaRPr kumimoji="0" lang="ru-RU" sz="1400" b="0" i="0" u="none" strike="noStrike" kern="0" cap="none" spc="-25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6" name="object 4"/>
          <p:cNvSpPr txBox="1"/>
          <p:nvPr/>
        </p:nvSpPr>
        <p:spPr>
          <a:xfrm>
            <a:off x="297815" y="1837565"/>
            <a:ext cx="11596369" cy="324448"/>
          </a:xfrm>
          <a:prstGeom prst="rect">
            <a:avLst/>
          </a:prstGeom>
          <a:solidFill>
            <a:srgbClr val="001F5F"/>
          </a:solidFill>
        </p:spPr>
        <p:txBody>
          <a:bodyPr vert="horz" wrap="square" lIns="0" tIns="16510" rIns="0" bIns="0" rtlCol="0">
            <a:spAutoFit/>
          </a:bodyPr>
          <a:lstStyle/>
          <a:p>
            <a:pPr marL="350520" marR="895350" algn="ctr">
              <a:spcBef>
                <a:spcPts val="130"/>
              </a:spcBef>
            </a:pPr>
            <a:r>
              <a:rPr lang="ru-RU" sz="2000" b="1" dirty="0" smtClean="0">
                <a:solidFill>
                  <a:srgbClr val="FFFFFF"/>
                </a:solidFill>
                <a:latin typeface="Century Gothic" pitchFamily="34" charset="0"/>
                <a:ea typeface="+mn-ea"/>
                <a:cs typeface="Calibri"/>
              </a:rPr>
              <a:t>2. </a:t>
            </a:r>
            <a:r>
              <a:rPr lang="ru-RU" sz="2000" b="1" dirty="0">
                <a:solidFill>
                  <a:srgbClr val="FFFFFF"/>
                </a:solidFill>
                <a:latin typeface="Century Gothic" pitchFamily="34" charset="0"/>
                <a:ea typeface="+mn-ea"/>
                <a:cs typeface="Calibri"/>
              </a:rPr>
              <a:t>ТЕСТИРОВАНИЕ</a:t>
            </a:r>
            <a:endParaRPr lang="ru-RU" sz="2000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37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167004" y="2263157"/>
            <a:ext cx="6005196" cy="3967265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342900" marR="969010" lvl="0" indent="-342900" algn="l" defTabSz="914400" eaLnBrk="1" fontAlgn="auto" latinLnBrk="0" hangingPunct="1">
              <a:lnSpc>
                <a:spcPct val="100000"/>
              </a:lnSpc>
              <a:spcBef>
                <a:spcPts val="1095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9740" algn="l"/>
              </a:tabLst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Тестирование проводится на основании направления, выданного образовательной организацией</a:t>
            </a:r>
          </a:p>
          <a:p>
            <a:pPr marL="342900" marR="969010" lvl="0" indent="-342900" algn="l" defTabSz="914400" eaLnBrk="1" fontAlgn="auto" latinLnBrk="0" hangingPunct="1">
              <a:lnSpc>
                <a:spcPct val="100000"/>
              </a:lnSpc>
              <a:spcBef>
                <a:spcPts val="1095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9740" algn="l"/>
              </a:tabLst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Родители не позднее чем через 7 рабочих дней после дня получения направления лично обращаются в тестирующую организацию для записи на тестирование</a:t>
            </a:r>
          </a:p>
          <a:p>
            <a:pPr marL="342900" marR="969010" lvl="0" indent="-342900" algn="l" defTabSz="914400" eaLnBrk="1" fontAlgn="auto" latinLnBrk="0" hangingPunct="1">
              <a:lnSpc>
                <a:spcPct val="100000"/>
              </a:lnSpc>
              <a:spcBef>
                <a:spcPts val="1095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9740" algn="l"/>
              </a:tabLst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Исполнительный орган в сфере образования утверждает расписание проведения тестирования</a:t>
            </a:r>
          </a:p>
          <a:p>
            <a:pPr marL="342900" marR="969010" lvl="0" indent="-342900" algn="l" defTabSz="914400" eaLnBrk="1" fontAlgn="auto" latinLnBrk="0" hangingPunct="1">
              <a:lnSpc>
                <a:spcPct val="100000"/>
              </a:lnSpc>
              <a:spcBef>
                <a:spcPts val="1095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9740" algn="l"/>
              </a:tabLst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Информация о датах проведения тестирования, демоверсии диагностических материалов, критерии оценивания размещаются на официальных сайтах тестирующих организаций</a:t>
            </a:r>
          </a:p>
          <a:p>
            <a:pPr marL="342900" marR="969010" lvl="0" indent="-342900" algn="l" defTabSz="914400" eaLnBrk="1" fontAlgn="auto" latinLnBrk="0" hangingPunct="1">
              <a:lnSpc>
                <a:spcPct val="100000"/>
              </a:lnSpc>
              <a:spcBef>
                <a:spcPts val="1095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9740" algn="l"/>
              </a:tabLst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В тестирующих организациях организуется пункт прохождения тестирования (далее - ППТ). В ППТ может быть использовано оборудование, применяемое в пунктах проведения экзаменов при проведении ГИА</a:t>
            </a:r>
          </a:p>
          <a:p>
            <a:pPr marL="342900" marR="969010" lvl="0" indent="-342900" algn="l" defTabSz="914400" eaLnBrk="1" fontAlgn="auto" latinLnBrk="0" hangingPunct="1">
              <a:lnSpc>
                <a:spcPct val="100000"/>
              </a:lnSpc>
              <a:spcBef>
                <a:spcPts val="1095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9740" algn="l"/>
              </a:tabLst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Тестирование проводится по годам обучения. Уровни знания русского языка:  достаточный и недостаточный</a:t>
            </a:r>
          </a:p>
        </p:txBody>
      </p:sp>
      <p:sp>
        <p:nvSpPr>
          <p:cNvPr id="38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6248399" y="2302891"/>
            <a:ext cx="5645785" cy="3335908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7. Тестирование проводится в устной и письменной форме (за исключением тестирования поступающих в 1 класс). Продолжительность проведения  тестирования составляет не более 80 </a:t>
            </a: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минут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8. Во </a:t>
            </a: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время проведения тестирования обязательна видео и аудио </a:t>
            </a: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запись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9</a:t>
            </a: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. Для </a:t>
            </a: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проведения тестирования создается комиссия. Для разрешения спорных вопросов создается апелляционная </a:t>
            </a: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комиссия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10. Перед проведением тестирования </a:t>
            </a: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проводится </a:t>
            </a: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инструктаж </a:t>
            </a: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ребенка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11. При проведении тестирования ребенку запрещается пользоваться любыми подсказками, средствами связи, фото-, аудио- и видеоаппаратурой, </a:t>
            </a:r>
            <a:r>
              <a:rPr kumimoji="0" lang="ru-RU" sz="11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электронно</a:t>
            </a:r>
            <a:r>
              <a:rPr lang="ru-RU" sz="11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-в</a:t>
            </a:r>
            <a:r>
              <a:rPr kumimoji="0" lang="ru-RU" sz="11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ычислительной</a:t>
            </a: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 </a:t>
            </a: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техникой, справочными материалами, </a:t>
            </a: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шпаргалками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В </a:t>
            </a: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случае нарушения запрета ТЕСТИРОВАНИЕ СЧИТАЕТСЯ </a:t>
            </a: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НЕПРОЙДЕННЫМ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40" name="object 4"/>
          <p:cNvSpPr txBox="1"/>
          <p:nvPr/>
        </p:nvSpPr>
        <p:spPr>
          <a:xfrm>
            <a:off x="232409" y="6260071"/>
            <a:ext cx="5939791" cy="478336"/>
          </a:xfrm>
          <a:prstGeom prst="rect">
            <a:avLst/>
          </a:prstGeom>
          <a:solidFill>
            <a:srgbClr val="001F5F"/>
          </a:solidFill>
        </p:spPr>
        <p:txBody>
          <a:bodyPr vert="horz" wrap="square" lIns="0" tIns="16510" rIns="0" bIns="0" rtlCol="0">
            <a:spAutoFit/>
          </a:bodyPr>
          <a:lstStyle/>
          <a:p>
            <a:pPr marR="969010" algn="ctr">
              <a:tabLst>
                <a:tab pos="459740" algn="l"/>
              </a:tabLst>
              <a:defRPr/>
            </a:pPr>
            <a:r>
              <a:rPr lang="ru-RU" sz="1000" dirty="0">
                <a:solidFill>
                  <a:prstClr val="white"/>
                </a:solidFill>
                <a:latin typeface="Century Gothic" pitchFamily="34" charset="0"/>
                <a:ea typeface="Times New Roman"/>
                <a:cs typeface="+mn-cs"/>
              </a:rPr>
              <a:t>Информация о тестирующих организациях  направляется исполнительным органом в сфере образования в </a:t>
            </a:r>
            <a:r>
              <a:rPr lang="ru-RU" sz="1000" dirty="0" err="1">
                <a:solidFill>
                  <a:prstClr val="white"/>
                </a:solidFill>
                <a:latin typeface="Century Gothic" pitchFamily="34" charset="0"/>
                <a:ea typeface="Times New Roman"/>
                <a:cs typeface="+mn-cs"/>
              </a:rPr>
              <a:t>Минпросвещения</a:t>
            </a:r>
            <a:r>
              <a:rPr lang="ru-RU" sz="1000" dirty="0">
                <a:solidFill>
                  <a:prstClr val="white"/>
                </a:solidFill>
                <a:latin typeface="Century Gothic" pitchFamily="34" charset="0"/>
                <a:ea typeface="Times New Roman"/>
                <a:cs typeface="+mn-cs"/>
              </a:rPr>
              <a:t> России для размещения на сайте в сети «Интернет»</a:t>
            </a:r>
          </a:p>
        </p:txBody>
      </p:sp>
      <p:sp>
        <p:nvSpPr>
          <p:cNvPr id="41" name="object 4"/>
          <p:cNvSpPr txBox="1"/>
          <p:nvPr/>
        </p:nvSpPr>
        <p:spPr>
          <a:xfrm>
            <a:off x="6216805" y="5962628"/>
            <a:ext cx="5677380" cy="755335"/>
          </a:xfrm>
          <a:prstGeom prst="rect">
            <a:avLst/>
          </a:prstGeom>
          <a:solidFill>
            <a:srgbClr val="001F5F"/>
          </a:solidFill>
        </p:spPr>
        <p:txBody>
          <a:bodyPr vert="horz" wrap="square" lIns="0" tIns="16510" rIns="0" bIns="0" rtlCol="0">
            <a:spAutoFit/>
          </a:bodyPr>
          <a:lstStyle/>
          <a:p>
            <a:pPr marL="350520" marR="969010" algn="ctr">
              <a:spcBef>
                <a:spcPts val="1095"/>
              </a:spcBef>
              <a:tabLst>
                <a:tab pos="459740" algn="l"/>
              </a:tabLst>
              <a:defRPr/>
            </a:pPr>
            <a:r>
              <a:rPr lang="ru-RU" sz="1200" dirty="0">
                <a:solidFill>
                  <a:prstClr val="white"/>
                </a:solidFill>
                <a:latin typeface="Century Gothic" pitchFamily="34" charset="0"/>
                <a:ea typeface="Times New Roman"/>
                <a:cs typeface="+mn-cs"/>
              </a:rPr>
              <a:t>Методическое обеспечение, разработка диагностических материалов, критериев оценивания, определение минимального количества баллов осуществляется </a:t>
            </a:r>
            <a:r>
              <a:rPr lang="ru-RU" sz="1200" dirty="0" err="1">
                <a:solidFill>
                  <a:prstClr val="white"/>
                </a:solidFill>
                <a:latin typeface="Century Gothic" pitchFamily="34" charset="0"/>
                <a:ea typeface="Times New Roman"/>
                <a:cs typeface="+mn-cs"/>
              </a:rPr>
              <a:t>Рособрнадзором</a:t>
            </a:r>
            <a:endParaRPr lang="ru-RU" sz="1200" dirty="0">
              <a:solidFill>
                <a:prstClr val="white"/>
              </a:solidFill>
              <a:latin typeface="Century Gothic" pitchFamily="34" charset="0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519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9B84B26-D0D9-A9CB-45D9-FCB7A1D91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53F643BC-F9CE-7307-83CC-A19D2C145C1C}"/>
              </a:ext>
            </a:extLst>
          </p:cNvPr>
          <p:cNvSpPr/>
          <p:nvPr/>
        </p:nvSpPr>
        <p:spPr>
          <a:xfrm>
            <a:off x="0" y="1"/>
            <a:ext cx="12192000" cy="1000911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>
              <a:defRPr/>
            </a:pPr>
            <a: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  <a:t>ПРИКАЗ № 170 от 04 марта 2025г.  </a:t>
            </a:r>
            <a:b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</a:br>
            <a: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  <a:t>ПОРЯДОК ПРОВЕДЕНИЯ ТЕСТИРОВАНИЯ </a:t>
            </a:r>
            <a:endParaRPr lang="ru-RU" b="1" kern="12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04800" y="1075505"/>
            <a:ext cx="5257800" cy="495984"/>
          </a:xfrm>
          <a:prstGeom prst="roundRect">
            <a:avLst>
              <a:gd name="adj" fmla="val 16705"/>
            </a:avLst>
          </a:prstGeom>
          <a:solidFill>
            <a:srgbClr val="00336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895350" lvl="0" indent="0" algn="l" defTabSz="914400" eaLnBrk="1" fontAlgn="auto" latinLnBrk="0" hangingPunct="1">
              <a:lnSpc>
                <a:spcPct val="100000"/>
              </a:lnSpc>
              <a:spcBef>
                <a:spcPts val="13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cs typeface="Calibri"/>
              </a:rPr>
              <a:t>РЕЗУЛЬТАТЫ ТЕСТИРОВАНИЯ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791200" y="1075505"/>
            <a:ext cx="6076951" cy="495984"/>
          </a:xfrm>
          <a:prstGeom prst="roundRect">
            <a:avLst>
              <a:gd name="adj" fmla="val 16705"/>
            </a:avLst>
          </a:prstGeom>
          <a:solidFill>
            <a:srgbClr val="00336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A0D4E69D-EACA-693B-9F2D-F800622AAF0B}"/>
              </a:ext>
            </a:extLst>
          </p:cNvPr>
          <p:cNvSpPr/>
          <p:nvPr/>
        </p:nvSpPr>
        <p:spPr>
          <a:xfrm>
            <a:off x="5867400" y="1138831"/>
            <a:ext cx="50196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895350" algn="l">
              <a:spcBef>
                <a:spcPts val="130"/>
              </a:spcBef>
            </a:pPr>
            <a:r>
              <a:rPr lang="ru-RU" b="1" dirty="0" smtClean="0">
                <a:solidFill>
                  <a:prstClr val="white"/>
                </a:solidFill>
                <a:latin typeface="Century Gothic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 </a:t>
            </a:r>
            <a:r>
              <a:rPr lang="ru-RU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ТЕСТИРОВАНИЕ НЕ ПРОЙДЕНО 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04800" y="1629775"/>
            <a:ext cx="5218540" cy="2761566"/>
          </a:xfrm>
          <a:prstGeom prst="roundRect">
            <a:avLst>
              <a:gd name="adj" fmla="val 4205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304800" y="1628686"/>
            <a:ext cx="4969727" cy="2781240"/>
          </a:xfrm>
          <a:prstGeom prst="roundRect">
            <a:avLst>
              <a:gd name="adj" fmla="val 6448"/>
            </a:avLst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>
            <a:spAutoFit/>
          </a:bodyPr>
          <a:lstStyle/>
          <a:p>
            <a:pPr marL="0" marR="96901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9740" algn="l"/>
              </a:tabLst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 Тестирующая организация в течение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</a:b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3 рабочих дней со дня прохождения тестирования передает сведения о тестировании в ту школу, в которую было подано заявление о приеме на обучение. Школа информирует родителей о результатах тестирования</a:t>
            </a:r>
          </a:p>
          <a:p>
            <a:pPr marL="0" marR="96901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9740" algn="l"/>
              </a:tabLst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 Исполнительные органы в сфере образования предоставляют МВД доступ к сведениям о тестировании и зачислении в школу в государственных информационных системах субъектах РФ и (или) посредством системы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междведомственного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 электронного взаимодействия</a:t>
            </a:r>
          </a:p>
        </p:txBody>
      </p:sp>
      <p:sp>
        <p:nvSpPr>
          <p:cNvPr id="19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5772152" y="1646082"/>
            <a:ext cx="6095999" cy="2314712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171450" marR="0" lvl="0" indent="-1714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Если ребенок не прошел тестирование, предлагается пройти дополнительное обучение русскому </a:t>
            </a: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языку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171450" marR="0" lvl="0" indent="-1714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Повторно 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пройти тестирование можно не ранее, чем через 3 </a:t>
            </a: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месяца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171450" marR="0" lvl="0" indent="-1714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При повторном прохождении тестирования не допускается повторное предоставление ранее использованного </a:t>
            </a: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варианта диагностических материалов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22834" y="4467122"/>
            <a:ext cx="5182471" cy="2390877"/>
          </a:xfrm>
          <a:prstGeom prst="roundRect">
            <a:avLst>
              <a:gd name="adj" fmla="val 4205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2209800" y="4467122"/>
            <a:ext cx="3295505" cy="2314677"/>
          </a:xfrm>
          <a:prstGeom prst="roundRect">
            <a:avLst>
              <a:gd name="adj" fmla="val 6448"/>
            </a:avLst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Руководитель  общеобразовательной организации издает распорядительный акт о приеме на обучение ребенка в течение 5 рабочих дней после официального поступления информации об </a:t>
            </a: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успешном прохождении тестирования</a:t>
            </a: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</p:txBody>
      </p:sp>
      <p:sp>
        <p:nvSpPr>
          <p:cNvPr id="24" name="Фигура, имеющая форму буквы L 23"/>
          <p:cNvSpPr/>
          <p:nvPr/>
        </p:nvSpPr>
        <p:spPr>
          <a:xfrm rot="2496345" flipH="1">
            <a:off x="1135350" y="5250486"/>
            <a:ext cx="590886" cy="885163"/>
          </a:xfrm>
          <a:prstGeom prst="corner">
            <a:avLst>
              <a:gd name="adj1" fmla="val 39773"/>
              <a:gd name="adj2" fmla="val 44318"/>
            </a:avLst>
          </a:prstGeom>
          <a:solidFill>
            <a:srgbClr val="00336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822871" y="4062090"/>
            <a:ext cx="6019801" cy="543874"/>
          </a:xfrm>
          <a:prstGeom prst="roundRect">
            <a:avLst>
              <a:gd name="adj" fmla="val 16705"/>
            </a:avLst>
          </a:prstGeom>
          <a:solidFill>
            <a:srgbClr val="00336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895350" lvl="0" indent="0" algn="l" defTabSz="914400" eaLnBrk="1" fontAlgn="auto" latinLnBrk="0" hangingPunct="1">
              <a:lnSpc>
                <a:spcPct val="100000"/>
              </a:lnSpc>
              <a:spcBef>
                <a:spcPts val="13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itchFamily="34" charset="0"/>
                <a:ea typeface="Calibri" panose="020F0502020204030204" pitchFamily="34" charset="0"/>
                <a:cs typeface="Arial" panose="020B0604020202020204" pitchFamily="34" charset="0"/>
              </a:rPr>
              <a:t>5.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УЧЕТ И ХРАНЕНИЕ МАТЕРИАЛОВ</a:t>
            </a:r>
          </a:p>
        </p:txBody>
      </p:sp>
      <p:sp>
        <p:nvSpPr>
          <p:cNvPr id="26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5805489" y="4648198"/>
            <a:ext cx="6029324" cy="2133601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171450" marR="0" lvl="0" indent="-1714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Все материалы тестирования хранятся в тестирующей </a:t>
            </a: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организации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171450" marR="0" lvl="0" indent="-1714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Учет 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сведений о результатах тестирования обеспечивается исполнительным органом в сфере образования и (или) образовательными </a:t>
            </a: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организациями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171450" marR="0" lvl="0" indent="-1714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Обеспечивается публикация на ЕПГУ (при наличии технической возможности) или РПГУ</a:t>
            </a:r>
          </a:p>
        </p:txBody>
      </p:sp>
    </p:spTree>
    <p:extLst>
      <p:ext uri="{BB962C8B-B14F-4D97-AF65-F5344CB8AC3E}">
        <p14:creationId xmlns:p14="http://schemas.microsoft.com/office/powerpoint/2010/main" val="178224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304800" y="1143000"/>
            <a:ext cx="11563351" cy="5257800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171450" marR="0" lvl="0" indent="-1714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Количество детей</a:t>
            </a: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, представивших в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общеобразовательную организацию </a:t>
            </a: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полный пакет документов и направленных на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тестирование</a:t>
            </a:r>
          </a:p>
          <a:p>
            <a:pPr marR="0" lvl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 </a:t>
            </a:r>
            <a:endParaRPr lang="ru-RU" sz="1400" dirty="0">
              <a:solidFill>
                <a:prstClr val="black"/>
              </a:solidFill>
              <a:latin typeface="Century Gothic" pitchFamily="34" charset="0"/>
              <a:ea typeface="Times New Roman"/>
              <a:cs typeface="+mn-cs"/>
            </a:endParaRPr>
          </a:p>
          <a:p>
            <a:pPr marL="171450" marR="0" lvl="0" indent="-1714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Количество </a:t>
            </a: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детей, которым отказано в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зачислении по </a:t>
            </a: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причине предоставления неполного пакета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документов</a:t>
            </a:r>
          </a:p>
          <a:p>
            <a:pPr marR="0" lvl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400" dirty="0">
              <a:solidFill>
                <a:prstClr val="black"/>
              </a:solidFill>
              <a:latin typeface="Century Gothic" pitchFamily="34" charset="0"/>
              <a:ea typeface="Times New Roman"/>
              <a:cs typeface="+mn-cs"/>
            </a:endParaRPr>
          </a:p>
          <a:p>
            <a:pPr marL="171450" marR="0" lvl="0" indent="-1714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Количество </a:t>
            </a: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детей, которым было отказано в зачислении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в общеобразовательную организацию по </a:t>
            </a: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причине отсутствия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/>
            </a:r>
            <a:b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</a:b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в </a:t>
            </a: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ней свободных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мест</a:t>
            </a:r>
          </a:p>
          <a:p>
            <a:pPr marR="0" lvl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 </a:t>
            </a:r>
            <a:endParaRPr lang="ru-RU" sz="1400" dirty="0">
              <a:solidFill>
                <a:prstClr val="black"/>
              </a:solidFill>
              <a:latin typeface="Century Gothic" pitchFamily="34" charset="0"/>
              <a:ea typeface="Times New Roman"/>
              <a:cs typeface="+mn-cs"/>
            </a:endParaRPr>
          </a:p>
          <a:p>
            <a:pPr marL="171450" marR="0" lvl="0" indent="-1714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Количество </a:t>
            </a: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заявлений, по результатам рассмотрения которых выявлены недостоверные сведения, указанные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/>
            </a:r>
            <a:b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</a:b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в документах</a:t>
            </a:r>
            <a:endParaRPr lang="ru-RU" sz="1400" dirty="0">
              <a:solidFill>
                <a:prstClr val="black"/>
              </a:solidFill>
              <a:latin typeface="Century Gothic" pitchFamily="34" charset="0"/>
              <a:ea typeface="Times New Roman"/>
              <a:cs typeface="+mn-cs"/>
            </a:endParaRPr>
          </a:p>
          <a:p>
            <a:pPr marR="0" lvl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400" dirty="0">
              <a:solidFill>
                <a:prstClr val="black"/>
              </a:solidFill>
              <a:latin typeface="Century Gothic" pitchFamily="34" charset="0"/>
              <a:ea typeface="Times New Roman"/>
              <a:cs typeface="+mn-cs"/>
            </a:endParaRPr>
          </a:p>
          <a:p>
            <a:pPr marL="171450" marR="0" lvl="0" indent="-1714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оличество </a:t>
            </a: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детей, успешно прошедших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тестирование</a:t>
            </a:r>
            <a:endParaRPr lang="ru-RU" sz="1400" dirty="0">
              <a:solidFill>
                <a:prstClr val="black"/>
              </a:solidFill>
              <a:latin typeface="Century Gothic" pitchFamily="34" charset="0"/>
              <a:ea typeface="Times New Roman"/>
              <a:cs typeface="+mn-cs"/>
            </a:endParaRPr>
          </a:p>
          <a:p>
            <a:pPr marR="0" lvl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400" dirty="0" smtClean="0">
              <a:solidFill>
                <a:prstClr val="black"/>
              </a:solidFill>
              <a:latin typeface="Century Gothic" pitchFamily="34" charset="0"/>
              <a:ea typeface="Times New Roman"/>
              <a:cs typeface="+mn-cs"/>
            </a:endParaRPr>
          </a:p>
          <a:p>
            <a:pPr marL="171450" marR="0" lvl="0" indent="-1714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Количество детей,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неуспешно </a:t>
            </a: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прошедших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тестирование</a:t>
            </a:r>
          </a:p>
          <a:p>
            <a:pPr marR="0" lvl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400" dirty="0">
              <a:solidFill>
                <a:prstClr val="black"/>
              </a:solidFill>
              <a:latin typeface="Century Gothic" pitchFamily="34" charset="0"/>
              <a:ea typeface="Times New Roman"/>
              <a:cs typeface="+mn-cs"/>
            </a:endParaRPr>
          </a:p>
          <a:p>
            <a:pPr marL="171450" marR="0" lvl="0" indent="-1714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Количество </a:t>
            </a: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детей, которые успешно прошли тестирование и зачислены в общеобразовательные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организации</a:t>
            </a:r>
          </a:p>
          <a:p>
            <a:pPr marR="0" lvl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200" dirty="0">
              <a:solidFill>
                <a:prstClr val="black"/>
              </a:solidFill>
              <a:latin typeface="Century Gothic" pitchFamily="34" charset="0"/>
              <a:ea typeface="Times New Roman"/>
              <a:cs typeface="+mn-cs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53F643BC-F9CE-7307-83CC-A19D2C145C1C}"/>
              </a:ext>
            </a:extLst>
          </p:cNvPr>
          <p:cNvSpPr/>
          <p:nvPr/>
        </p:nvSpPr>
        <p:spPr>
          <a:xfrm>
            <a:off x="0" y="1"/>
            <a:ext cx="12192000" cy="1000911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>
              <a:defRPr/>
            </a:pPr>
            <a:r>
              <a:rPr lang="ru-RU" sz="2000" b="1" spc="-10" dirty="0" smtClean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  <a:t>СБОР СВЕДЕНИЙ </a:t>
            </a:r>
            <a:endParaRPr lang="ru-RU" b="1" kern="12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115320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775</TotalTime>
  <Words>844</Words>
  <Application>Microsoft Office PowerPoint</Application>
  <PresentationFormat>Произвольный</PresentationFormat>
  <Paragraphs>116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Швецова Лариса Владимировна</cp:lastModifiedBy>
  <cp:revision>88</cp:revision>
  <cp:lastPrinted>2025-03-18T05:26:41Z</cp:lastPrinted>
  <dcterms:created xsi:type="dcterms:W3CDTF">2025-03-17T06:45:18Z</dcterms:created>
  <dcterms:modified xsi:type="dcterms:W3CDTF">2025-03-25T09:28:52Z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2025-01-14T00:00:00Z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2025-03-17T00:00:00Z</vt:filetime>
  </property>
  <property fmtid="{D5CDD505-2E9C-101B-9397-08002B2CF9AE}" pid="5" name="Producer">
    <vt:lpwstr>Microsoft® PowerPoint® 2010</vt:lpwstr>
  </property>
</Properties>
</file>